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与副标题">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标题文本"/>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标题文本</a:t>
            </a:r>
          </a:p>
        </p:txBody>
      </p:sp>
      <p:sp>
        <p:nvSpPr>
          <p:cNvPr id="12" name="正文级别 1…"/>
          <p:cNvSpPr txBox="1"/>
          <p:nvPr>
            <p:ph type="body" sz="quarter" idx="1"/>
          </p:nvPr>
        </p:nvSpPr>
        <p:spPr>
          <a:xfrm>
            <a:off x="673100" y="2070100"/>
            <a:ext cx="11658600" cy="1778000"/>
          </a:xfrm>
          <a:prstGeom prst="rect">
            <a:avLst/>
          </a:prstGeom>
        </p:spPr>
        <p:txBody>
          <a:bodyPr anchor="b"/>
          <a:lstStyle>
            <a:lvl1pPr marL="0" indent="0" algn="ctr">
              <a:spcBef>
                <a:spcPts val="0"/>
              </a:spcBef>
              <a:buSzTx/>
              <a:buNone/>
              <a:defRPr cap="all" spc="215" sz="5400">
                <a:solidFill>
                  <a:srgbClr val="FFFFFF"/>
                </a:solidFill>
                <a:latin typeface="+mn-lt"/>
                <a:ea typeface="+mn-ea"/>
                <a:cs typeface="+mn-cs"/>
                <a:sym typeface="Baskerville"/>
              </a:defRPr>
            </a:lvl1pPr>
            <a:lvl2pPr marL="0" indent="0" algn="ctr">
              <a:spcBef>
                <a:spcPts val="0"/>
              </a:spcBef>
              <a:buSzTx/>
              <a:buNone/>
              <a:defRPr cap="all" spc="215" sz="5400">
                <a:solidFill>
                  <a:srgbClr val="FFFFFF"/>
                </a:solidFill>
                <a:latin typeface="+mn-lt"/>
                <a:ea typeface="+mn-ea"/>
                <a:cs typeface="+mn-cs"/>
                <a:sym typeface="Baskerville"/>
              </a:defRPr>
            </a:lvl2pPr>
            <a:lvl3pPr marL="0" indent="0" algn="ctr">
              <a:spcBef>
                <a:spcPts val="0"/>
              </a:spcBef>
              <a:buSzTx/>
              <a:buNone/>
              <a:defRPr cap="all" spc="215" sz="5400">
                <a:solidFill>
                  <a:srgbClr val="FFFFFF"/>
                </a:solidFill>
                <a:latin typeface="+mn-lt"/>
                <a:ea typeface="+mn-ea"/>
                <a:cs typeface="+mn-cs"/>
                <a:sym typeface="Baskerville"/>
              </a:defRPr>
            </a:lvl3pPr>
            <a:lvl4pPr marL="0" indent="0" algn="ctr">
              <a:spcBef>
                <a:spcPts val="0"/>
              </a:spcBef>
              <a:buSzTx/>
              <a:buNone/>
              <a:defRPr cap="all" spc="215" sz="5400">
                <a:solidFill>
                  <a:srgbClr val="FFFFFF"/>
                </a:solidFill>
                <a:latin typeface="+mn-lt"/>
                <a:ea typeface="+mn-ea"/>
                <a:cs typeface="+mn-cs"/>
                <a:sym typeface="Baskerville"/>
              </a:defRPr>
            </a:lvl4pPr>
            <a:lvl5pPr marL="0" indent="0" algn="ctr">
              <a:spcBef>
                <a:spcPts val="0"/>
              </a:spcBef>
              <a:buSzTx/>
              <a:buNone/>
              <a:defRPr cap="all" spc="215" sz="5400">
                <a:solidFill>
                  <a:srgbClr val="FFFFFF"/>
                </a:solidFill>
                <a:latin typeface="+mn-lt"/>
                <a:ea typeface="+mn-ea"/>
                <a:cs typeface="+mn-cs"/>
                <a:sym typeface="Baskerville"/>
              </a:defRPr>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96" name="正文级别 1…"/>
          <p:cNvSpPr txBox="1"/>
          <p:nvPr>
            <p:ph type="body" idx="1"/>
          </p:nvPr>
        </p:nvSpPr>
        <p:spPr>
          <a:xfrm>
            <a:off x="673100" y="1320800"/>
            <a:ext cx="11658600" cy="7467600"/>
          </a:xfrm>
          <a:prstGeom prst="rect">
            <a:avLst/>
          </a:prstGeom>
        </p:spPr>
        <p:txBody>
          <a:bodyPr anchor="ctr"/>
          <a:lstStyle/>
          <a:p>
            <a:pPr/>
            <a:r>
              <a:t>正文级别 1</a:t>
            </a:r>
          </a:p>
          <a:p>
            <a:pPr lvl="1"/>
            <a:r>
              <a:t>正文级别 2</a:t>
            </a:r>
          </a:p>
          <a:p>
            <a:pPr lvl="2"/>
            <a:r>
              <a:t>正文级别 3</a:t>
            </a:r>
          </a:p>
          <a:p>
            <a:pPr lvl="3"/>
            <a:r>
              <a:t>正文级别 4</a:t>
            </a:r>
          </a:p>
          <a:p>
            <a:pPr lvl="4"/>
            <a:r>
              <a:t>正文级别 5</a:t>
            </a:r>
          </a:p>
        </p:txBody>
      </p:sp>
      <p:sp>
        <p:nvSpPr>
          <p:cNvPr id="97" name="幻灯片编号"/>
          <p:cNvSpPr txBox="1"/>
          <p:nvPr>
            <p:ph type="sldNum" sz="quarter" idx="2"/>
          </p:nvPr>
        </p:nvSpPr>
        <p:spPr>
          <a:xfrm>
            <a:off x="6352794" y="9251950"/>
            <a:ext cx="299213" cy="304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图像"/>
          <p:cNvSpPr/>
          <p:nvPr>
            <p:ph type="pic" sz="quarter" idx="13"/>
          </p:nvPr>
        </p:nvSpPr>
        <p:spPr>
          <a:xfrm>
            <a:off x="6502400" y="4813300"/>
            <a:ext cx="5600700" cy="40513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图像"/>
          <p:cNvSpPr/>
          <p:nvPr>
            <p:ph type="pic" sz="quarter" idx="14"/>
          </p:nvPr>
        </p:nvSpPr>
        <p:spPr>
          <a:xfrm>
            <a:off x="6502400" y="1079500"/>
            <a:ext cx="5600700" cy="3429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图像"/>
          <p:cNvSpPr/>
          <p:nvPr>
            <p:ph type="pic" sz="half" idx="15"/>
          </p:nvPr>
        </p:nvSpPr>
        <p:spPr>
          <a:xfrm>
            <a:off x="897846" y="1079500"/>
            <a:ext cx="4978401"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幻灯片编号"/>
          <p:cNvSpPr txBox="1"/>
          <p:nvPr>
            <p:ph type="sldNum" sz="quarter" idx="2"/>
          </p:nvPr>
        </p:nvSpPr>
        <p:spPr>
          <a:xfrm>
            <a:off x="6352794" y="9251950"/>
            <a:ext cx="299213" cy="304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2 联">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图像"/>
          <p:cNvSpPr/>
          <p:nvPr>
            <p:ph type="pic" sz="half" idx="13"/>
          </p:nvPr>
        </p:nvSpPr>
        <p:spPr>
          <a:xfrm>
            <a:off x="68072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图像"/>
          <p:cNvSpPr/>
          <p:nvPr>
            <p:ph type="pic" sz="half" idx="14"/>
          </p:nvPr>
        </p:nvSpPr>
        <p:spPr>
          <a:xfrm>
            <a:off x="8890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幻灯片编号"/>
          <p:cNvSpPr txBox="1"/>
          <p:nvPr>
            <p:ph type="sldNum" sz="quarter" idx="2"/>
          </p:nvPr>
        </p:nvSpPr>
        <p:spPr>
          <a:xfrm>
            <a:off x="6349499" y="9251950"/>
            <a:ext cx="299213" cy="304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在此键入引文。"/>
          <p:cNvSpPr txBox="1"/>
          <p:nvPr>
            <p:ph type="body" sz="quarter" idx="14"/>
          </p:nvPr>
        </p:nvSpPr>
        <p:spPr>
          <a:xfrm>
            <a:off x="673100" y="5245100"/>
            <a:ext cx="11658600" cy="113030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Baskerville"/>
              </a:defRPr>
            </a:lvl1pPr>
          </a:lstStyle>
          <a:p>
            <a:pPr defTabSz="914400"/>
            <a:r>
              <a:t>在此键入引文。</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幻灯片编号"/>
          <p:cNvSpPr txBox="1"/>
          <p:nvPr>
            <p:ph type="sldNum" sz="quarter" idx="2"/>
          </p:nvPr>
        </p:nvSpPr>
        <p:spPr>
          <a:xfrm>
            <a:off x="6352794" y="9251950"/>
            <a:ext cx="299213" cy="304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图像"/>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xfrm>
            <a:off x="6352794" y="9251950"/>
            <a:ext cx="299213" cy="304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备选）">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幻灯片编号"/>
          <p:cNvSpPr txBox="1"/>
          <p:nvPr>
            <p:ph type="sldNum" sz="quarter" idx="2"/>
          </p:nvPr>
        </p:nvSpPr>
        <p:spPr>
          <a:xfrm>
            <a:off x="6352794" y="9251950"/>
            <a:ext cx="299213" cy="304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图像"/>
          <p:cNvSpPr/>
          <p:nvPr>
            <p:ph type="pic" idx="13"/>
          </p:nvPr>
        </p:nvSpPr>
        <p:spPr>
          <a:xfrm>
            <a:off x="533400" y="3479800"/>
            <a:ext cx="11938000" cy="57658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标题文本"/>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标题文本</a:t>
            </a:r>
          </a:p>
        </p:txBody>
      </p:sp>
      <p:sp>
        <p:nvSpPr>
          <p:cNvPr id="22" name="正文级别 1…"/>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Baskerville"/>
              </a:defRPr>
            </a:lvl1pPr>
            <a:lvl2pPr marL="0" indent="0" algn="ctr">
              <a:spcBef>
                <a:spcPts val="0"/>
              </a:spcBef>
              <a:buClrTx/>
              <a:buSzTx/>
              <a:buNone/>
              <a:defRPr cap="all" spc="79" sz="4000">
                <a:solidFill>
                  <a:srgbClr val="FFFFFF"/>
                </a:solidFill>
                <a:latin typeface="+mn-lt"/>
                <a:ea typeface="+mn-ea"/>
                <a:cs typeface="+mn-cs"/>
                <a:sym typeface="Baskerville"/>
              </a:defRPr>
            </a:lvl2pPr>
            <a:lvl3pPr marL="0" indent="0" algn="ctr">
              <a:spcBef>
                <a:spcPts val="0"/>
              </a:spcBef>
              <a:buClrTx/>
              <a:buSzTx/>
              <a:buNone/>
              <a:defRPr cap="all" spc="79" sz="4000">
                <a:solidFill>
                  <a:srgbClr val="FFFFFF"/>
                </a:solidFill>
                <a:latin typeface="+mn-lt"/>
                <a:ea typeface="+mn-ea"/>
                <a:cs typeface="+mn-cs"/>
                <a:sym typeface="Baskerville"/>
              </a:defRPr>
            </a:lvl3pPr>
            <a:lvl4pPr marL="0" indent="0" algn="ctr">
              <a:spcBef>
                <a:spcPts val="0"/>
              </a:spcBef>
              <a:buClrTx/>
              <a:buSzTx/>
              <a:buNone/>
              <a:defRPr cap="all" spc="79" sz="4000">
                <a:solidFill>
                  <a:srgbClr val="FFFFFF"/>
                </a:solidFill>
                <a:latin typeface="+mn-lt"/>
                <a:ea typeface="+mn-ea"/>
                <a:cs typeface="+mn-cs"/>
                <a:sym typeface="Baskerville"/>
              </a:defRPr>
            </a:lvl4pPr>
            <a:lvl5pPr marL="0" indent="0" algn="ctr">
              <a:spcBef>
                <a:spcPts val="0"/>
              </a:spcBef>
              <a:buClrTx/>
              <a:buSzTx/>
              <a:buNone/>
              <a:defRPr cap="all" spc="79" sz="4000">
                <a:solidFill>
                  <a:srgbClr val="FFFFFF"/>
                </a:solidFill>
                <a:latin typeface="+mn-lt"/>
                <a:ea typeface="+mn-ea"/>
                <a:cs typeface="+mn-cs"/>
                <a:sym typeface="Baskerville"/>
              </a:defRPr>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备选）">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图像"/>
          <p:cNvSpPr/>
          <p:nvPr>
            <p:ph type="pic" idx="13"/>
          </p:nvPr>
        </p:nvSpPr>
        <p:spPr>
          <a:xfrm>
            <a:off x="876300" y="2330450"/>
            <a:ext cx="11277600" cy="6477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标题文本"/>
          <p:cNvSpPr txBox="1"/>
          <p:nvPr>
            <p:ph type="title"/>
          </p:nvPr>
        </p:nvSpPr>
        <p:spPr>
          <a:prstGeom prst="rect">
            <a:avLst/>
          </a:prstGeom>
        </p:spPr>
        <p:txBody>
          <a:bodyPr/>
          <a:lstStyle/>
          <a:p>
            <a:pPr/>
            <a:r>
              <a:t>标题文本</a:t>
            </a:r>
          </a:p>
        </p:txBody>
      </p:sp>
      <p:sp>
        <p:nvSpPr>
          <p:cNvPr id="32" name="正文级别 1…"/>
          <p:cNvSpPr txBox="1"/>
          <p:nvPr>
            <p:ph type="body" sz="quarter" idx="1"/>
          </p:nvPr>
        </p:nvSpPr>
        <p:spPr>
          <a:xfrm>
            <a:off x="673100" y="1320800"/>
            <a:ext cx="11658600" cy="495300"/>
          </a:xfrm>
          <a:prstGeom prst="rect">
            <a:avLst/>
          </a:prstGeom>
        </p:spPr>
        <p:txBody>
          <a:bodyPr/>
          <a:lstStyle>
            <a:lvl1pPr marL="0" indent="0" algn="ctr">
              <a:spcBef>
                <a:spcPts val="0"/>
              </a:spcBef>
              <a:buSzTx/>
              <a:buNone/>
              <a:defRPr cap="all" spc="234" sz="2600">
                <a:latin typeface="+mn-lt"/>
                <a:ea typeface="+mn-ea"/>
                <a:cs typeface="+mn-cs"/>
                <a:sym typeface="Baskerville"/>
              </a:defRPr>
            </a:lvl1pPr>
            <a:lvl2pPr marL="0" indent="0" algn="ctr">
              <a:spcBef>
                <a:spcPts val="0"/>
              </a:spcBef>
              <a:buSzTx/>
              <a:buNone/>
              <a:defRPr cap="all" spc="234" sz="2600">
                <a:latin typeface="+mn-lt"/>
                <a:ea typeface="+mn-ea"/>
                <a:cs typeface="+mn-cs"/>
                <a:sym typeface="Baskerville"/>
              </a:defRPr>
            </a:lvl2pPr>
            <a:lvl3pPr marL="0" indent="0" algn="ctr">
              <a:spcBef>
                <a:spcPts val="0"/>
              </a:spcBef>
              <a:buSzTx/>
              <a:buNone/>
              <a:defRPr cap="all" spc="234" sz="2600">
                <a:latin typeface="+mn-lt"/>
                <a:ea typeface="+mn-ea"/>
                <a:cs typeface="+mn-cs"/>
                <a:sym typeface="Baskerville"/>
              </a:defRPr>
            </a:lvl3pPr>
            <a:lvl4pPr marL="0" indent="0" algn="ctr">
              <a:spcBef>
                <a:spcPts val="0"/>
              </a:spcBef>
              <a:buSzTx/>
              <a:buNone/>
              <a:defRPr cap="all" spc="234" sz="2600">
                <a:latin typeface="+mn-lt"/>
                <a:ea typeface="+mn-ea"/>
                <a:cs typeface="+mn-cs"/>
                <a:sym typeface="Baskerville"/>
              </a:defRPr>
            </a:lvl4pPr>
            <a:lvl5pPr marL="0" indent="0" algn="ctr">
              <a:spcBef>
                <a:spcPts val="0"/>
              </a:spcBef>
              <a:buSzTx/>
              <a:buNone/>
              <a:defRPr cap="all" spc="234" sz="2600">
                <a:latin typeface="+mn-lt"/>
                <a:ea typeface="+mn-ea"/>
                <a:cs typeface="+mn-cs"/>
                <a:sym typeface="Baskerville"/>
              </a:defRPr>
            </a:lvl5pPr>
          </a:lstStyle>
          <a:p>
            <a:pPr/>
            <a:r>
              <a:t>正文级别 1</a:t>
            </a:r>
          </a:p>
          <a:p>
            <a:pPr lvl="1"/>
            <a:r>
              <a:t>正文级别 2</a:t>
            </a:r>
          </a:p>
          <a:p>
            <a:pPr lvl="2"/>
            <a:r>
              <a:t>正文级别 3</a:t>
            </a:r>
          </a:p>
          <a:p>
            <a:pPr lvl="3"/>
            <a:r>
              <a:t>正文级别 4</a:t>
            </a:r>
          </a:p>
          <a:p>
            <a:pPr lvl="4"/>
            <a:r>
              <a:t>正文级别 5</a:t>
            </a:r>
          </a:p>
        </p:txBody>
      </p:sp>
      <p:sp>
        <p:nvSpPr>
          <p:cNvPr id="3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标题文本"/>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标题文本</a:t>
            </a:r>
          </a:p>
        </p:txBody>
      </p:sp>
      <p:sp>
        <p:nvSpPr>
          <p:cNvPr id="41"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备选）">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标题文本"/>
          <p:cNvSpPr txBox="1"/>
          <p:nvPr>
            <p:ph type="title"/>
          </p:nvPr>
        </p:nvSpPr>
        <p:spPr>
          <a:xfrm>
            <a:off x="673100" y="3086100"/>
            <a:ext cx="11658600" cy="3568700"/>
          </a:xfrm>
          <a:prstGeom prst="rect">
            <a:avLst/>
          </a:prstGeom>
        </p:spPr>
        <p:txBody>
          <a:bodyPr anchor="ctr"/>
          <a:lstStyle>
            <a:lvl1pPr>
              <a:defRPr spc="208" sz="10400"/>
            </a:lvl1p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图像"/>
          <p:cNvSpPr/>
          <p:nvPr>
            <p:ph type="pic" sz="half" idx="13"/>
          </p:nvPr>
        </p:nvSpPr>
        <p:spPr>
          <a:xfrm>
            <a:off x="6191619" y="1082886"/>
            <a:ext cx="5880101" cy="77470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标题文本"/>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标题文本</a:t>
            </a:r>
          </a:p>
        </p:txBody>
      </p:sp>
      <p:sp>
        <p:nvSpPr>
          <p:cNvPr id="58" name="正文级别 1…"/>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Baskerville"/>
              </a:defRPr>
            </a:lvl1pPr>
            <a:lvl2pPr marL="0" indent="0">
              <a:spcBef>
                <a:spcPts val="0"/>
              </a:spcBef>
              <a:buClrTx/>
              <a:buSzTx/>
              <a:buNone/>
              <a:defRPr cap="all" spc="79" sz="4000">
                <a:latin typeface="+mn-lt"/>
                <a:ea typeface="+mn-ea"/>
                <a:cs typeface="+mn-cs"/>
                <a:sym typeface="Baskerville"/>
              </a:defRPr>
            </a:lvl2pPr>
            <a:lvl3pPr marL="0" indent="0">
              <a:spcBef>
                <a:spcPts val="0"/>
              </a:spcBef>
              <a:buClrTx/>
              <a:buSzTx/>
              <a:buNone/>
              <a:defRPr cap="all" spc="79" sz="4000">
                <a:latin typeface="+mn-lt"/>
                <a:ea typeface="+mn-ea"/>
                <a:cs typeface="+mn-cs"/>
                <a:sym typeface="Baskerville"/>
              </a:defRPr>
            </a:lvl3pPr>
            <a:lvl4pPr marL="0" indent="0">
              <a:spcBef>
                <a:spcPts val="0"/>
              </a:spcBef>
              <a:buClrTx/>
              <a:buSzTx/>
              <a:buNone/>
              <a:defRPr cap="all" spc="79" sz="4000">
                <a:latin typeface="+mn-lt"/>
                <a:ea typeface="+mn-ea"/>
                <a:cs typeface="+mn-cs"/>
                <a:sym typeface="Baskerville"/>
              </a:defRPr>
            </a:lvl4pPr>
            <a:lvl5pPr marL="0" indent="0">
              <a:spcBef>
                <a:spcPts val="0"/>
              </a:spcBef>
              <a:buClrTx/>
              <a:buSzTx/>
              <a:buNone/>
              <a:defRPr cap="all" spc="79" sz="4000">
                <a:latin typeface="+mn-lt"/>
                <a:ea typeface="+mn-ea"/>
                <a:cs typeface="+mn-cs"/>
                <a:sym typeface="Baskerville"/>
              </a:defRPr>
            </a:lvl5pPr>
          </a:lstStyle>
          <a:p>
            <a:pPr/>
            <a:r>
              <a:t>正文级别 1</a:t>
            </a:r>
          </a:p>
          <a:p>
            <a:pPr lvl="1"/>
            <a:r>
              <a:t>正文级别 2</a:t>
            </a:r>
          </a:p>
          <a:p>
            <a:pPr lvl="2"/>
            <a:r>
              <a:t>正文级别 3</a:t>
            </a:r>
          </a:p>
          <a:p>
            <a:pPr lvl="3"/>
            <a:r>
              <a:t>正文级别 4</a:t>
            </a:r>
          </a:p>
          <a:p>
            <a:pPr lvl="4"/>
            <a:r>
              <a:t>正文级别 5</a:t>
            </a:r>
          </a:p>
        </p:txBody>
      </p:sp>
      <p:sp>
        <p:nvSpPr>
          <p:cNvPr id="5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3400"/>
          </a:xfrm>
          <a:prstGeom prst="rect">
            <a:avLst/>
          </a:prstGeom>
        </p:spPr>
        <p:txBody>
          <a:bodyPr>
            <a:spAutoFit/>
          </a:bodyPr>
          <a:lstStyle>
            <a:lvl1pPr marL="0" indent="0" algn="ctr">
              <a:spcBef>
                <a:spcPts val="0"/>
              </a:spcBef>
              <a:buClrTx/>
              <a:buSzTx/>
              <a:buNone/>
              <a:defRPr cap="all" spc="234" sz="2600">
                <a:latin typeface="+mn-lt"/>
                <a:ea typeface="+mn-ea"/>
                <a:cs typeface="+mn-cs"/>
                <a:sym typeface="Baskerville"/>
              </a:defRPr>
            </a:lvl1pPr>
          </a:lstStyle>
          <a:p>
            <a:pPr/>
            <a:r>
              <a:t>donec quis nunc</a:t>
            </a:r>
          </a:p>
        </p:txBody>
      </p:sp>
      <p:sp>
        <p:nvSpPr>
          <p:cNvPr id="67" name="标题文本"/>
          <p:cNvSpPr txBox="1"/>
          <p:nvPr>
            <p:ph type="title"/>
          </p:nvPr>
        </p:nvSpPr>
        <p:spPr>
          <a:prstGeom prst="rect">
            <a:avLst/>
          </a:prstGeom>
        </p:spPr>
        <p:txBody>
          <a:bodyPr/>
          <a:lstStyle/>
          <a:p>
            <a:pPr/>
            <a:r>
              <a:t>标题文本</a:t>
            </a:r>
          </a:p>
        </p:txBody>
      </p:sp>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3400"/>
          </a:xfrm>
          <a:prstGeom prst="rect">
            <a:avLst/>
          </a:prstGeom>
        </p:spPr>
        <p:txBody>
          <a:bodyPr>
            <a:spAutoFit/>
          </a:bodyPr>
          <a:lstStyle>
            <a:lvl1pPr marL="0" indent="0" algn="ctr">
              <a:spcBef>
                <a:spcPts val="0"/>
              </a:spcBef>
              <a:buClrTx/>
              <a:buSzTx/>
              <a:buNone/>
              <a:defRPr cap="all" spc="234" sz="2600">
                <a:latin typeface="+mn-lt"/>
                <a:ea typeface="+mn-ea"/>
                <a:cs typeface="+mn-cs"/>
                <a:sym typeface="Baskerville"/>
              </a:defRPr>
            </a:lvl1pPr>
          </a:lstStyle>
          <a:p>
            <a:pPr/>
            <a:r>
              <a:t>donec quis nunc</a:t>
            </a:r>
          </a:p>
        </p:txBody>
      </p:sp>
      <p:sp>
        <p:nvSpPr>
          <p:cNvPr id="76" name="标题文本"/>
          <p:cNvSpPr txBox="1"/>
          <p:nvPr>
            <p:ph type="title"/>
          </p:nvPr>
        </p:nvSpPr>
        <p:spPr>
          <a:prstGeom prst="rect">
            <a:avLst/>
          </a:prstGeom>
        </p:spPr>
        <p:txBody>
          <a:bodyPr/>
          <a:lstStyle/>
          <a:p>
            <a:pPr/>
            <a:r>
              <a:t>标题文本</a:t>
            </a:r>
          </a:p>
        </p:txBody>
      </p:sp>
      <p:sp>
        <p:nvSpPr>
          <p:cNvPr id="7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8" name="幻灯片编号"/>
          <p:cNvSpPr txBox="1"/>
          <p:nvPr>
            <p:ph type="sldNum" sz="quarter" idx="2"/>
          </p:nvPr>
        </p:nvSpPr>
        <p:spPr>
          <a:xfrm>
            <a:off x="6352794" y="9251950"/>
            <a:ext cx="299213" cy="304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图像"/>
          <p:cNvSpPr/>
          <p:nvPr>
            <p:ph type="pic" sz="half" idx="13"/>
          </p:nvPr>
        </p:nvSpPr>
        <p:spPr>
          <a:xfrm>
            <a:off x="6172200" y="2324089"/>
            <a:ext cx="5943600" cy="656857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3400"/>
          </a:xfrm>
          <a:prstGeom prst="rect">
            <a:avLst/>
          </a:prstGeom>
        </p:spPr>
        <p:txBody>
          <a:bodyPr>
            <a:spAutoFit/>
          </a:bodyPr>
          <a:lstStyle>
            <a:lvl1pPr marL="0" indent="0" algn="ctr">
              <a:spcBef>
                <a:spcPts val="0"/>
              </a:spcBef>
              <a:buClrTx/>
              <a:buSzTx/>
              <a:buNone/>
              <a:defRPr cap="all" spc="234" sz="2600">
                <a:latin typeface="+mn-lt"/>
                <a:ea typeface="+mn-ea"/>
                <a:cs typeface="+mn-cs"/>
                <a:sym typeface="Baskerville"/>
              </a:defRPr>
            </a:lvl1pPr>
          </a:lstStyle>
          <a:p>
            <a:pPr/>
            <a:r>
              <a:t>donec quis nunc</a:t>
            </a:r>
          </a:p>
        </p:txBody>
      </p:sp>
      <p:sp>
        <p:nvSpPr>
          <p:cNvPr id="87" name="标题文本"/>
          <p:cNvSpPr txBox="1"/>
          <p:nvPr>
            <p:ph type="title"/>
          </p:nvPr>
        </p:nvSpPr>
        <p:spPr>
          <a:prstGeom prst="rect">
            <a:avLst/>
          </a:prstGeom>
        </p:spPr>
        <p:txBody>
          <a:bodyPr/>
          <a:lstStyle/>
          <a:p>
            <a:pPr/>
            <a:r>
              <a:t>标题文本</a:t>
            </a:r>
          </a:p>
        </p:txBody>
      </p:sp>
      <p:sp>
        <p:nvSpPr>
          <p:cNvPr id="88" name="正文级别 1…"/>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正文级别 1</a:t>
            </a:r>
          </a:p>
          <a:p>
            <a:pPr lvl="1"/>
            <a:r>
              <a:t>正文级别 2</a:t>
            </a:r>
          </a:p>
          <a:p>
            <a:pPr lvl="2"/>
            <a:r>
              <a:t>正文级别 3</a:t>
            </a:r>
          </a:p>
          <a:p>
            <a:pPr lvl="3"/>
            <a:r>
              <a:t>正文级别 4</a:t>
            </a:r>
          </a:p>
          <a:p>
            <a:pPr lvl="4"/>
            <a:r>
              <a:t>正文级别 5</a:t>
            </a:r>
          </a:p>
        </p:txBody>
      </p:sp>
      <p:sp>
        <p:nvSpPr>
          <p:cNvPr id="89" name="幻灯片编号"/>
          <p:cNvSpPr txBox="1"/>
          <p:nvPr>
            <p:ph type="sldNum" sz="quarter" idx="2"/>
          </p:nvPr>
        </p:nvSpPr>
        <p:spPr>
          <a:xfrm>
            <a:off x="6352794" y="9251950"/>
            <a:ext cx="299213" cy="304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标题文本"/>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标题文本</a:t>
            </a:r>
          </a:p>
        </p:txBody>
      </p:sp>
      <p:sp>
        <p:nvSpPr>
          <p:cNvPr id="3" name="正文级别 1…"/>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6352794" y="9250680"/>
            <a:ext cx="299213" cy="304801"/>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Baskervill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Baskerville"/>
        </a:defRPr>
      </a:lvl1pPr>
      <a:lvl2pPr marL="0" marR="0" indent="3429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Baskerville"/>
        </a:defRPr>
      </a:lvl2pPr>
      <a:lvl3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Baskerville"/>
        </a:defRPr>
      </a:lvl3pPr>
      <a:lvl4pPr marL="0" marR="0" indent="10287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Baskerville"/>
        </a:defRPr>
      </a:lvl4pPr>
      <a:lvl5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Baskerville"/>
        </a:defRPr>
      </a:lvl5pPr>
      <a:lvl6pPr marL="0" marR="0" indent="17145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Baskerville"/>
        </a:defRPr>
      </a:lvl6pPr>
      <a:lvl7pPr marL="0" marR="0" indent="2057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Baskerville"/>
        </a:defRPr>
      </a:lvl7pPr>
      <a:lvl8pPr marL="0" marR="0" indent="24003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Baskerville"/>
        </a:defRPr>
      </a:lvl8pPr>
      <a:lvl9pPr marL="0" marR="0" indent="2743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Baskerville"/>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Baskerville"/>
        </a:defRPr>
      </a:lvl1pPr>
      <a:lvl2pPr marL="0" marR="0" indent="2286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Baskerville"/>
        </a:defRPr>
      </a:lvl2pPr>
      <a:lvl3pPr marL="0" marR="0" indent="4572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Baskerville"/>
        </a:defRPr>
      </a:lvl3pPr>
      <a:lvl4pPr marL="0" marR="0" indent="6858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Baskerville"/>
        </a:defRPr>
      </a:lvl4pPr>
      <a:lvl5pPr marL="0" marR="0" indent="9144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Baskerville"/>
        </a:defRPr>
      </a:lvl5pPr>
      <a:lvl6pPr marL="0" marR="0" indent="11430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Baskerville"/>
        </a:defRPr>
      </a:lvl6pPr>
      <a:lvl7pPr marL="0" marR="0" indent="13716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Baskerville"/>
        </a:defRPr>
      </a:lvl7pPr>
      <a:lvl8pPr marL="0" marR="0" indent="16002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Baskerville"/>
        </a:defRPr>
      </a:lvl8pPr>
      <a:lvl9pPr marL="0" marR="0" indent="18288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Baskervill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Final Exam Project"/>
          <p:cNvSpPr txBox="1"/>
          <p:nvPr>
            <p:ph type="title"/>
          </p:nvPr>
        </p:nvSpPr>
        <p:spPr>
          <a:xfrm>
            <a:off x="800100" y="2457450"/>
            <a:ext cx="11658600" cy="3568700"/>
          </a:xfrm>
          <a:prstGeom prst="rect">
            <a:avLst/>
          </a:prstGeom>
        </p:spPr>
        <p:txBody>
          <a:bodyPr/>
          <a:lstStyle/>
          <a:p>
            <a:pPr/>
            <a:r>
              <a:t>Final Exam Project </a:t>
            </a:r>
          </a:p>
        </p:txBody>
      </p:sp>
      <p:sp>
        <p:nvSpPr>
          <p:cNvPr id="159" name="MIE 1624 Introduction to Data Science and Analytics…"/>
          <p:cNvSpPr txBox="1"/>
          <p:nvPr/>
        </p:nvSpPr>
        <p:spPr>
          <a:xfrm>
            <a:off x="670013" y="6223614"/>
            <a:ext cx="7744570"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b="1">
                <a:latin typeface="+mn-lt"/>
                <a:ea typeface="+mn-ea"/>
                <a:cs typeface="+mn-cs"/>
                <a:sym typeface="Baskerville"/>
              </a:defRPr>
            </a:pPr>
            <a:r>
              <a:t>MIE 1624 Introduction to Data Science and Analytics</a:t>
            </a:r>
          </a:p>
          <a:p>
            <a:pPr algn="l">
              <a:defRPr b="1">
                <a:latin typeface="+mn-lt"/>
                <a:ea typeface="+mn-ea"/>
                <a:cs typeface="+mn-cs"/>
                <a:sym typeface="Baskerville"/>
              </a:defRPr>
            </a:pPr>
            <a:r>
              <a:t>Name: Jiani Jia</a:t>
            </a:r>
          </a:p>
          <a:p>
            <a:pPr algn="l">
              <a:defRPr b="1">
                <a:latin typeface="+mn-lt"/>
                <a:ea typeface="+mn-ea"/>
                <a:cs typeface="+mn-cs"/>
                <a:sym typeface="Baskerville"/>
              </a:defRPr>
            </a:pPr>
            <a:r>
              <a:t>Student ID: 1002226245</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Data Cleaning"/>
          <p:cNvSpPr txBox="1"/>
          <p:nvPr/>
        </p:nvSpPr>
        <p:spPr>
          <a:xfrm>
            <a:off x="528476" y="237612"/>
            <a:ext cx="3680967"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b="1" sz="4000" u="sng">
                <a:latin typeface="+mn-lt"/>
                <a:ea typeface="+mn-ea"/>
                <a:cs typeface="+mn-cs"/>
                <a:sym typeface="Baskerville"/>
              </a:defRPr>
            </a:lvl1pPr>
          </a:lstStyle>
          <a:p>
            <a:pPr/>
            <a:r>
              <a:t>Data Cleaning</a:t>
            </a:r>
          </a:p>
        </p:txBody>
      </p:sp>
      <p:sp>
        <p:nvSpPr>
          <p:cNvPr id="162" name="Extract the cumulative confirm, death, recovery COVID 19 cases in Canada and Quebec…"/>
          <p:cNvSpPr txBox="1"/>
          <p:nvPr/>
        </p:nvSpPr>
        <p:spPr>
          <a:xfrm>
            <a:off x="591742" y="827138"/>
            <a:ext cx="11366808" cy="10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35428" indent="-435428" algn="l">
              <a:buSzPct val="100000"/>
              <a:buAutoNum type="arabicPeriod" startAt="1"/>
              <a:defRPr sz="1900"/>
            </a:pPr>
            <a:r>
              <a:t>Extract the cumulative confirm, death, recovery COVID 19 cases in Canada and Quebec</a:t>
            </a:r>
          </a:p>
          <a:p>
            <a:pPr marL="435428" indent="-435428" algn="l">
              <a:buSzPct val="100000"/>
              <a:buAutoNum type="arabicPeriod" startAt="1"/>
              <a:defRPr sz="1900"/>
            </a:pPr>
            <a:r>
              <a:t>Extract the daily confirm COVID 19 cases in Canada and Quebec</a:t>
            </a:r>
          </a:p>
          <a:p>
            <a:pPr marL="435428" indent="-435428" algn="l">
              <a:buSzPct val="100000"/>
              <a:buAutoNum type="arabicPeriod" startAt="1"/>
              <a:defRPr sz="1900"/>
            </a:pPr>
            <a:r>
              <a:t>Extract the total population in Canada and Quebec</a:t>
            </a:r>
          </a:p>
        </p:txBody>
      </p:sp>
      <p:sp>
        <p:nvSpPr>
          <p:cNvPr id="163" name="Exploratory Data Analysis"/>
          <p:cNvSpPr txBox="1"/>
          <p:nvPr/>
        </p:nvSpPr>
        <p:spPr>
          <a:xfrm>
            <a:off x="512396" y="1806677"/>
            <a:ext cx="6543180" cy="185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b="1" sz="4000" u="sng">
                <a:latin typeface="+mn-lt"/>
                <a:ea typeface="+mn-ea"/>
                <a:cs typeface="+mn-cs"/>
                <a:sym typeface="Baskerville"/>
              </a:defRPr>
            </a:pPr>
            <a:r>
              <a:t>Exploratory Data Analysis</a:t>
            </a:r>
          </a:p>
          <a:p>
            <a:pPr>
              <a:defRPr b="1" sz="4000" u="sng">
                <a:latin typeface="+mn-lt"/>
                <a:ea typeface="+mn-ea"/>
                <a:cs typeface="+mn-cs"/>
                <a:sym typeface="Baskerville"/>
              </a:defRPr>
            </a:pPr>
          </a:p>
        </p:txBody>
      </p:sp>
      <p:pic>
        <p:nvPicPr>
          <p:cNvPr id="164" name="屏幕快照 2020-12-18 下午9.14.26.png" descr="屏幕快照 2020-12-18 下午9.14.26.png"/>
          <p:cNvPicPr>
            <a:picLocks noChangeAspect="1"/>
          </p:cNvPicPr>
          <p:nvPr/>
        </p:nvPicPr>
        <p:blipFill>
          <a:blip r:embed="rId2">
            <a:extLst/>
          </a:blip>
          <a:stretch>
            <a:fillRect/>
          </a:stretch>
        </p:blipFill>
        <p:spPr>
          <a:xfrm>
            <a:off x="1646716" y="2490646"/>
            <a:ext cx="4765930" cy="2102617"/>
          </a:xfrm>
          <a:prstGeom prst="rect">
            <a:avLst/>
          </a:prstGeom>
          <a:ln w="12700">
            <a:miter lim="400000"/>
          </a:ln>
        </p:spPr>
      </p:pic>
      <p:pic>
        <p:nvPicPr>
          <p:cNvPr id="165" name="屏幕快照 2020-12-18 下午9.14.44.png" descr="屏幕快照 2020-12-18 下午9.14.44.png"/>
          <p:cNvPicPr>
            <a:picLocks noChangeAspect="1"/>
          </p:cNvPicPr>
          <p:nvPr/>
        </p:nvPicPr>
        <p:blipFill>
          <a:blip r:embed="rId3">
            <a:extLst/>
          </a:blip>
          <a:srcRect l="0" t="0" r="0" b="0"/>
          <a:stretch>
            <a:fillRect/>
          </a:stretch>
        </p:blipFill>
        <p:spPr>
          <a:xfrm>
            <a:off x="6931646" y="2447387"/>
            <a:ext cx="4683210" cy="2146019"/>
          </a:xfrm>
          <a:prstGeom prst="rect">
            <a:avLst/>
          </a:prstGeom>
          <a:ln w="12700">
            <a:miter lim="400000"/>
          </a:ln>
        </p:spPr>
      </p:pic>
      <p:pic>
        <p:nvPicPr>
          <p:cNvPr id="166" name="屏幕快照 2020-12-18 下午9.16.03.png" descr="屏幕快照 2020-12-18 下午9.16.03.png"/>
          <p:cNvPicPr>
            <a:picLocks noChangeAspect="1"/>
          </p:cNvPicPr>
          <p:nvPr/>
        </p:nvPicPr>
        <p:blipFill>
          <a:blip r:embed="rId4">
            <a:extLst/>
          </a:blip>
          <a:stretch>
            <a:fillRect/>
          </a:stretch>
        </p:blipFill>
        <p:spPr>
          <a:xfrm>
            <a:off x="559593" y="4723287"/>
            <a:ext cx="6843621" cy="2247244"/>
          </a:xfrm>
          <a:prstGeom prst="rect">
            <a:avLst/>
          </a:prstGeom>
          <a:ln w="12700">
            <a:miter lim="400000"/>
          </a:ln>
        </p:spPr>
      </p:pic>
      <p:pic>
        <p:nvPicPr>
          <p:cNvPr id="167" name="屏幕快照 2020-12-18 下午9.17.16.png" descr="屏幕快照 2020-12-18 下午9.17.16.png"/>
          <p:cNvPicPr>
            <a:picLocks noChangeAspect="1"/>
          </p:cNvPicPr>
          <p:nvPr/>
        </p:nvPicPr>
        <p:blipFill>
          <a:blip r:embed="rId5">
            <a:extLst/>
          </a:blip>
          <a:stretch>
            <a:fillRect/>
          </a:stretch>
        </p:blipFill>
        <p:spPr>
          <a:xfrm>
            <a:off x="598748" y="7100390"/>
            <a:ext cx="6862009" cy="2247108"/>
          </a:xfrm>
          <a:prstGeom prst="rect">
            <a:avLst/>
          </a:prstGeom>
          <a:ln w="12700">
            <a:miter lim="400000"/>
          </a:ln>
        </p:spPr>
      </p:pic>
      <p:sp>
        <p:nvSpPr>
          <p:cNvPr id="168" name="It is clear to see that between 2020-3-12 to 2020-7-31, there is a peak and then goes down. And after that, we are facing the second peak, the data shows until now the Canada is not reach to its peak value, the daily confirm cases are still shown an increase trend.…"/>
          <p:cNvSpPr txBox="1"/>
          <p:nvPr/>
        </p:nvSpPr>
        <p:spPr>
          <a:xfrm>
            <a:off x="7715737" y="4703698"/>
            <a:ext cx="4872089" cy="468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190500" indent="-190500" algn="l">
              <a:buClr>
                <a:srgbClr val="9A958E"/>
              </a:buClr>
              <a:buSzPct val="75000"/>
              <a:buChar char="•"/>
              <a:defRPr sz="1400"/>
            </a:pPr>
            <a:r>
              <a:t>It is clear to see that between 2020-3-12 to 2020-7-31, there is a peak and then goes down. And after that, we are facing the second peak, the data shows until now the Canada is not reach to its peak value, the daily confirm cases are still shown an increase trend.</a:t>
            </a:r>
          </a:p>
          <a:p>
            <a:pPr marL="190500" indent="-190500" algn="l">
              <a:buClr>
                <a:srgbClr val="9A958E"/>
              </a:buClr>
              <a:buSzPct val="75000"/>
              <a:buChar char="•"/>
              <a:defRPr sz="1400"/>
            </a:pPr>
            <a:r>
              <a:t>At the beginning of COVID19, lots of policies promulgated include close the border, school and university shutdown, work at home, etc. After that, the incremental confirm cases reach the peak within a month and continuously decrease. When the daily incremental number keep in a low level, the reopen and back to school policies promulgated. Then the second wave come, although more protective rules are promulgated, the second wave still growth fast and much higher than the first peak.</a:t>
            </a:r>
          </a:p>
          <a:p>
            <a:pPr marL="190500" indent="-190500" algn="l">
              <a:buClr>
                <a:srgbClr val="9A958E"/>
              </a:buClr>
              <a:buSzPct val="75000"/>
              <a:buChar char="•"/>
              <a:defRPr sz="1400"/>
            </a:pPr>
            <a:r>
              <a:t>From the experience of facing the first peak, the corresponding policies should be announced at the beginning of the increase trend occur to fast the speed to reach the peak value.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文本"/>
          <p:cNvSpPr txBox="1"/>
          <p:nvPr/>
        </p:nvSpPr>
        <p:spPr>
          <a:xfrm>
            <a:off x="3620319" y="172269"/>
            <a:ext cx="127001"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b="1" sz="4000" u="sng">
                <a:latin typeface="+mn-lt"/>
                <a:ea typeface="+mn-ea"/>
                <a:cs typeface="+mn-cs"/>
                <a:sym typeface="Baskerville"/>
              </a:defRPr>
            </a:pPr>
          </a:p>
        </p:txBody>
      </p:sp>
      <p:sp>
        <p:nvSpPr>
          <p:cNvPr id="171" name="Model Selection and Fitting to Data"/>
          <p:cNvSpPr txBox="1"/>
          <p:nvPr/>
        </p:nvSpPr>
        <p:spPr>
          <a:xfrm>
            <a:off x="-2768174" y="207631"/>
            <a:ext cx="14976763"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b="1" sz="4000" u="sng">
                <a:latin typeface="+mn-lt"/>
                <a:ea typeface="+mn-ea"/>
                <a:cs typeface="+mn-cs"/>
                <a:sym typeface="Baskerville"/>
              </a:defRPr>
            </a:pPr>
            <a:r>
              <a:t>Model Selection and Fitting to Data</a:t>
            </a:r>
          </a:p>
          <a:p>
            <a:pPr>
              <a:defRPr b="1" sz="4000" u="sng">
                <a:latin typeface="+mn-lt"/>
                <a:ea typeface="+mn-ea"/>
                <a:cs typeface="+mn-cs"/>
                <a:sym typeface="Baskerville"/>
              </a:defRPr>
            </a:pPr>
            <a:r>
              <a:t> </a:t>
            </a:r>
          </a:p>
        </p:txBody>
      </p:sp>
      <p:sp>
        <p:nvSpPr>
          <p:cNvPr id="172" name="Model Selection: SIR…"/>
          <p:cNvSpPr txBox="1"/>
          <p:nvPr/>
        </p:nvSpPr>
        <p:spPr>
          <a:xfrm>
            <a:off x="514897" y="908109"/>
            <a:ext cx="11975005" cy="505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58535" indent="-258535" algn="l">
              <a:buClr>
                <a:srgbClr val="9A958E"/>
              </a:buClr>
              <a:buSzPct val="75000"/>
              <a:buChar char="•"/>
              <a:defRPr sz="1900" u="sng"/>
            </a:pPr>
            <a:r>
              <a:t>Model Selection</a:t>
            </a:r>
            <a:r>
              <a:rPr u="none"/>
              <a:t>: SIR</a:t>
            </a:r>
            <a:endParaRPr u="none"/>
          </a:p>
          <a:p>
            <a:pPr marL="258535" indent="-258535" algn="l">
              <a:buClr>
                <a:srgbClr val="9A958E"/>
              </a:buClr>
              <a:buSzPct val="75000"/>
              <a:buChar char="•"/>
              <a:defRPr sz="1900" u="sng"/>
            </a:pPr>
            <a:r>
              <a:rPr u="none"/>
              <a:t>The SIR model aims to predict the number of individuals who are susceptible to infection, are actively infected, or have recovered from infection at any given time.</a:t>
            </a:r>
            <a:endParaRPr u="none"/>
          </a:p>
          <a:p>
            <a:pPr marL="258535" indent="-258535" algn="l">
              <a:buClr>
                <a:srgbClr val="9A958E"/>
              </a:buClr>
              <a:buSzPct val="75000"/>
              <a:buChar char="•"/>
              <a:defRPr sz="1900" u="sng"/>
            </a:pPr>
            <a:r>
              <a:rPr u="none"/>
              <a:t>Important parameters in SIR: </a:t>
            </a:r>
            <a:endParaRPr u="none"/>
          </a:p>
          <a:p>
            <a:pPr lvl="2" marL="1020535" indent="-258535" algn="l">
              <a:buClr>
                <a:srgbClr val="9A958E"/>
              </a:buClr>
              <a:buSzPct val="30000"/>
              <a:buBlip>
                <a:blip r:embed="rId2"/>
              </a:buBlip>
              <a:defRPr sz="1900" u="sng"/>
            </a:pPr>
            <a:r>
              <a:rPr u="none"/>
              <a:t>β is the transmission rate</a:t>
            </a:r>
            <a:endParaRPr u="none"/>
          </a:p>
          <a:p>
            <a:pPr lvl="2" marL="1020535" indent="-258535" algn="l">
              <a:buClr>
                <a:srgbClr val="9A958E"/>
              </a:buClr>
              <a:buSzPct val="30000"/>
              <a:buBlip>
                <a:blip r:embed="rId2"/>
              </a:buBlip>
              <a:defRPr sz="1900" u="sng"/>
            </a:pPr>
            <a:r>
              <a:rPr u="none"/>
              <a:t>γ is called the removal or recovery rate</a:t>
            </a:r>
            <a:endParaRPr u="none"/>
          </a:p>
          <a:p>
            <a:pPr lvl="2" marL="1020535" indent="-258535" algn="l">
              <a:buClr>
                <a:srgbClr val="9A958E"/>
              </a:buClr>
              <a:buSzPct val="30000"/>
              <a:buBlip>
                <a:blip r:embed="rId2"/>
              </a:buBlip>
              <a:defRPr sz="1900" u="sng"/>
            </a:pPr>
            <a:r>
              <a:rPr u="none"/>
              <a:t>S(0) is the initial proportion of the population that are susceptible</a:t>
            </a:r>
            <a:endParaRPr u="none"/>
          </a:p>
          <a:p>
            <a:pPr lvl="2" marL="1020535" indent="-258535" algn="l">
              <a:buClr>
                <a:srgbClr val="9A958E"/>
              </a:buClr>
              <a:buSzPct val="30000"/>
              <a:buBlip>
                <a:blip r:embed="rId2"/>
              </a:buBlip>
              <a:defRPr sz="1900" u="sng"/>
            </a:pPr>
            <a:r>
              <a:rPr u="none"/>
              <a:t>I(0) is the initial proportion of the population that are infectious</a:t>
            </a:r>
            <a:endParaRPr u="none"/>
          </a:p>
          <a:p>
            <a:pPr lvl="2" marL="1020535" indent="-258535" algn="l">
              <a:buClr>
                <a:srgbClr val="9A958E"/>
              </a:buClr>
              <a:buSzPct val="30000"/>
              <a:buBlip>
                <a:blip r:embed="rId2"/>
              </a:buBlip>
              <a:defRPr sz="1900" u="sng"/>
            </a:pPr>
            <a:r>
              <a:rPr u="none"/>
              <a:t>R(0) = β / γ, it is the effective transmission rate</a:t>
            </a:r>
            <a:endParaRPr u="none"/>
          </a:p>
          <a:p>
            <a:pPr marL="258535" indent="-258535" algn="l">
              <a:buClr>
                <a:srgbClr val="9A958E"/>
              </a:buClr>
              <a:buSzPct val="75000"/>
              <a:buChar char="•"/>
              <a:defRPr sz="1900" u="sng"/>
            </a:pPr>
            <a:r>
              <a:rPr u="none"/>
              <a:t>Assumption in SIR:</a:t>
            </a:r>
            <a:endParaRPr u="none"/>
          </a:p>
          <a:p>
            <a:pPr lvl="2" marL="1020535" indent="-258535" algn="l">
              <a:buClr>
                <a:srgbClr val="9A958E"/>
              </a:buClr>
              <a:buSzPct val="30000"/>
              <a:buBlip>
                <a:blip r:embed="rId2"/>
              </a:buBlip>
              <a:defRPr sz="1900" u="sng"/>
            </a:pPr>
            <a:r>
              <a:rPr u="none"/>
              <a:t>There are no inbound or outbound infected travellers during this period</a:t>
            </a:r>
            <a:endParaRPr u="none"/>
          </a:p>
          <a:p>
            <a:pPr lvl="2" marL="1020535" indent="-258535" algn="l">
              <a:buClr>
                <a:srgbClr val="9A958E"/>
              </a:buClr>
              <a:buSzPct val="30000"/>
              <a:buBlip>
                <a:blip r:embed="rId2"/>
              </a:buBlip>
              <a:defRPr sz="1900" u="sng"/>
            </a:pPr>
            <a:r>
              <a:rPr u="none"/>
              <a:t>Recovery people will not infect again</a:t>
            </a:r>
            <a:endParaRPr u="none"/>
          </a:p>
          <a:p>
            <a:pPr lvl="2" marL="1020535" indent="-258535" algn="l">
              <a:buClr>
                <a:srgbClr val="9A958E"/>
              </a:buClr>
              <a:buSzPct val="30000"/>
              <a:buBlip>
                <a:blip r:embed="rId2"/>
              </a:buBlip>
              <a:defRPr sz="1900" u="sng"/>
            </a:pPr>
            <a:r>
              <a:rPr u="none"/>
              <a:t>R0 is constant</a:t>
            </a:r>
            <a:endParaRPr u="none"/>
          </a:p>
          <a:p>
            <a:pPr marL="258535" indent="-258535" algn="l">
              <a:buClr>
                <a:srgbClr val="9A958E"/>
              </a:buClr>
              <a:buSzPct val="75000"/>
              <a:buChar char="•"/>
              <a:defRPr sz="1900" u="sng"/>
            </a:pPr>
            <a:endParaRPr u="none"/>
          </a:p>
        </p:txBody>
      </p:sp>
      <p:graphicFrame>
        <p:nvGraphicFramePr>
          <p:cNvPr id="173" name="表格"/>
          <p:cNvGraphicFramePr/>
          <p:nvPr/>
        </p:nvGraphicFramePr>
        <p:xfrm>
          <a:off x="3285382" y="5578577"/>
          <a:ext cx="10904948" cy="3085128"/>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549387"/>
                <a:gridCol w="1540988"/>
                <a:gridCol w="1666657"/>
                <a:gridCol w="1677001"/>
              </a:tblGrid>
              <a:tr h="617025">
                <a:tc>
                  <a:txBody>
                    <a:bodyPr/>
                    <a:lstStyle/>
                    <a:p>
                      <a:pPr defTabSz="914400">
                        <a:defRPr b="0" cap="none" spc="0" sz="1800">
                          <a:solidFill>
                            <a:srgbClr val="000000"/>
                          </a:solidFill>
                        </a:defRPr>
                      </a:pPr>
                      <a:r>
                        <a:rPr sz="1500">
                          <a:solidFill>
                            <a:srgbClr val="5B5854"/>
                          </a:solidFill>
                          <a:sym typeface="Avenir Next Demi Bold"/>
                        </a:rPr>
                        <a:t>Parameters</a:t>
                      </a:r>
                    </a:p>
                  </a:txBody>
                  <a:tcPr marL="50800" marR="50800" marT="50800" marB="50800" anchor="ctr" anchorCtr="0" horzOverflow="overflow">
                    <a:lnL w="12700">
                      <a:miter lim="400000"/>
                    </a:lnL>
                  </a:tcPr>
                </a:tc>
                <a:tc>
                  <a:txBody>
                    <a:bodyPr/>
                    <a:lstStyle/>
                    <a:p>
                      <a:pPr defTabSz="914400">
                        <a:defRPr b="0" cap="none" spc="0" sz="1800">
                          <a:solidFill>
                            <a:srgbClr val="000000"/>
                          </a:solidFill>
                        </a:defRPr>
                      </a:pPr>
                      <a:r>
                        <a:rPr sz="1500">
                          <a:solidFill>
                            <a:srgbClr val="5B5854"/>
                          </a:solidFill>
                          <a:sym typeface="Avenir Next Demi Bold"/>
                        </a:rPr>
                        <a:t>Best Projection</a:t>
                      </a:r>
                    </a:p>
                  </a:txBody>
                  <a:tcPr marL="50800" marR="50800" marT="50800" marB="50800" anchor="ctr" anchorCtr="0" horzOverflow="overflow"/>
                </a:tc>
                <a:tc>
                  <a:txBody>
                    <a:bodyPr/>
                    <a:lstStyle/>
                    <a:p>
                      <a:pPr defTabSz="914400">
                        <a:defRPr b="0" cap="none" spc="0" sz="1800">
                          <a:solidFill>
                            <a:srgbClr val="000000"/>
                          </a:solidFill>
                        </a:defRPr>
                      </a:pPr>
                      <a:r>
                        <a:rPr sz="1500">
                          <a:solidFill>
                            <a:srgbClr val="5B5854"/>
                          </a:solidFill>
                          <a:sym typeface="Avenir Next Demi Bold"/>
                        </a:rPr>
                        <a:t>Worst Projection</a:t>
                      </a:r>
                    </a:p>
                  </a:txBody>
                  <a:tcPr marL="50800" marR="50800" marT="50800" marB="50800" anchor="ctr" anchorCtr="0" horzOverflow="overflow"/>
                </a:tc>
                <a:tc>
                  <a:txBody>
                    <a:bodyPr/>
                    <a:lstStyle/>
                    <a:p>
                      <a:pPr defTabSz="914400">
                        <a:defRPr b="0" cap="none" spc="0" sz="1800">
                          <a:solidFill>
                            <a:srgbClr val="000000"/>
                          </a:solidFill>
                        </a:defRPr>
                      </a:pPr>
                      <a:r>
                        <a:rPr sz="1500">
                          <a:solidFill>
                            <a:srgbClr val="5B5854"/>
                          </a:solidFill>
                          <a:sym typeface="Avenir Next Demi Bold"/>
                        </a:rPr>
                        <a:t>Basic Projection</a:t>
                      </a:r>
                    </a:p>
                  </a:txBody>
                  <a:tcPr marL="50800" marR="50800" marT="50800" marB="50800" anchor="ctr" anchorCtr="0" horzOverflow="overflow">
                    <a:lnR w="12700">
                      <a:miter lim="400000"/>
                    </a:lnR>
                  </a:tcPr>
                </a:tc>
              </a:tr>
              <a:tr h="617025">
                <a:tc>
                  <a:txBody>
                    <a:bodyPr/>
                    <a:lstStyle/>
                    <a:p>
                      <a:pPr lvl="2" indent="685800" algn="l">
                        <a:defRPr b="0" cap="none" spc="0" sz="1900" u="sng">
                          <a:latin typeface="Avenir Medium"/>
                          <a:ea typeface="Avenir Medium"/>
                          <a:cs typeface="Avenir Medium"/>
                          <a:sym typeface="Avenir Medium"/>
                        </a:defRPr>
                      </a:pPr>
                      <a:r>
                        <a:rPr u="none"/>
                        <a:t>β</a:t>
                      </a:r>
                    </a:p>
                  </a:txBody>
                  <a:tcPr marL="50800" marR="50800" marT="50800" marB="50800" anchor="ctr" anchorCtr="0" horzOverflow="overflow"/>
                </a:tc>
                <a:tc>
                  <a:txBody>
                    <a:bodyPr/>
                    <a:lstStyle/>
                    <a:p>
                      <a:pPr defTabSz="914400">
                        <a:defRPr cap="none" spc="0" sz="1800">
                          <a:solidFill>
                            <a:srgbClr val="000000"/>
                          </a:solidFill>
                        </a:defRPr>
                      </a:pPr>
                      <a:r>
                        <a:rPr sz="1500">
                          <a:solidFill>
                            <a:srgbClr val="5B5854"/>
                          </a:solidFill>
                          <a:sym typeface="Avenir Next Medium"/>
                        </a:rPr>
                        <a:t>0.109</a:t>
                      </a:r>
                    </a:p>
                  </a:txBody>
                  <a:tcPr marL="50800" marR="50800" marT="50800" marB="50800" anchor="ctr" anchorCtr="0" horzOverflow="overflow"/>
                </a:tc>
                <a:tc>
                  <a:txBody>
                    <a:bodyPr/>
                    <a:lstStyle/>
                    <a:p>
                      <a:pPr defTabSz="914400">
                        <a:defRPr cap="none" spc="0" sz="1800">
                          <a:solidFill>
                            <a:srgbClr val="000000"/>
                          </a:solidFill>
                        </a:defRPr>
                      </a:pPr>
                      <a:r>
                        <a:rPr sz="1500">
                          <a:solidFill>
                            <a:srgbClr val="5B5854"/>
                          </a:solidFill>
                          <a:sym typeface="Avenir Next Medium"/>
                        </a:rPr>
                        <a:t>0.035</a:t>
                      </a:r>
                    </a:p>
                  </a:txBody>
                  <a:tcPr marL="50800" marR="50800" marT="50800" marB="50800" anchor="ctr" anchorCtr="0" horzOverflow="overflow"/>
                </a:tc>
                <a:tc>
                  <a:txBody>
                    <a:bodyPr/>
                    <a:lstStyle/>
                    <a:p>
                      <a:pPr defTabSz="914400">
                        <a:defRPr cap="none" spc="0" sz="1800">
                          <a:solidFill>
                            <a:srgbClr val="000000"/>
                          </a:solidFill>
                        </a:defRPr>
                      </a:pPr>
                      <a:r>
                        <a:rPr sz="1500">
                          <a:solidFill>
                            <a:srgbClr val="5B5854"/>
                          </a:solidFill>
                          <a:sym typeface="Avenir Next Medium"/>
                        </a:rPr>
                        <a:t>0.1096</a:t>
                      </a:r>
                    </a:p>
                  </a:txBody>
                  <a:tcPr marL="50800" marR="50800" marT="50800" marB="50800" anchor="ctr" anchorCtr="0" horzOverflow="overflow">
                    <a:lnR w="12700">
                      <a:miter lim="400000"/>
                    </a:lnR>
                  </a:tcPr>
                </a:tc>
              </a:tr>
              <a:tr h="617025">
                <a:tc>
                  <a:txBody>
                    <a:bodyPr/>
                    <a:lstStyle/>
                    <a:p>
                      <a:pPr lvl="2" indent="685800" algn="l">
                        <a:defRPr b="0" cap="none" spc="0" sz="1900" u="sng">
                          <a:latin typeface="Avenir Medium"/>
                          <a:ea typeface="Avenir Medium"/>
                          <a:cs typeface="Avenir Medium"/>
                          <a:sym typeface="Avenir Medium"/>
                        </a:defRPr>
                      </a:pPr>
                      <a:r>
                        <a:rPr u="none"/>
                        <a:t>γ</a:t>
                      </a:r>
                    </a:p>
                  </a:txBody>
                  <a:tcPr marL="50800" marR="50800" marT="50800" marB="50800" anchor="ctr" anchorCtr="0" horzOverflow="overflow"/>
                </a:tc>
                <a:tc>
                  <a:txBody>
                    <a:bodyPr/>
                    <a:lstStyle/>
                    <a:p>
                      <a:pPr defTabSz="914400">
                        <a:defRPr cap="none" spc="0" sz="1800">
                          <a:solidFill>
                            <a:srgbClr val="000000"/>
                          </a:solidFill>
                        </a:defRPr>
                      </a:pPr>
                      <a:r>
                        <a:rPr sz="1500">
                          <a:solidFill>
                            <a:srgbClr val="5B5854"/>
                          </a:solidFill>
                          <a:sym typeface="Avenir Next Medium"/>
                        </a:rPr>
                        <a:t>0.1</a:t>
                      </a:r>
                    </a:p>
                  </a:txBody>
                  <a:tcPr marL="50800" marR="50800" marT="50800" marB="50800" anchor="ctr" anchorCtr="0" horzOverflow="overflow"/>
                </a:tc>
                <a:tc>
                  <a:txBody>
                    <a:bodyPr/>
                    <a:lstStyle/>
                    <a:p>
                      <a:pPr defTabSz="914400">
                        <a:defRPr cap="none" spc="0" sz="1800">
                          <a:solidFill>
                            <a:srgbClr val="000000"/>
                          </a:solidFill>
                        </a:defRPr>
                      </a:pPr>
                      <a:r>
                        <a:rPr sz="1500">
                          <a:solidFill>
                            <a:srgbClr val="5B5854"/>
                          </a:solidFill>
                          <a:sym typeface="Avenir Next Medium"/>
                        </a:rPr>
                        <a:t>0.02</a:t>
                      </a:r>
                    </a:p>
                  </a:txBody>
                  <a:tcPr marL="50800" marR="50800" marT="50800" marB="50800" anchor="ctr" anchorCtr="0" horzOverflow="overflow"/>
                </a:tc>
                <a:tc>
                  <a:txBody>
                    <a:bodyPr/>
                    <a:lstStyle/>
                    <a:p>
                      <a:pPr defTabSz="914400">
                        <a:defRPr cap="none" spc="0" sz="1800">
                          <a:solidFill>
                            <a:srgbClr val="000000"/>
                          </a:solidFill>
                        </a:defRPr>
                      </a:pPr>
                      <a:r>
                        <a:rPr sz="1500">
                          <a:solidFill>
                            <a:srgbClr val="5B5854"/>
                          </a:solidFill>
                          <a:sym typeface="Avenir Next Medium"/>
                        </a:rPr>
                        <a:t>0.0926</a:t>
                      </a:r>
                    </a:p>
                  </a:txBody>
                  <a:tcPr marL="50800" marR="50800" marT="50800" marB="50800" anchor="ctr" anchorCtr="0" horzOverflow="overflow">
                    <a:lnR w="12700">
                      <a:miter lim="400000"/>
                    </a:lnR>
                  </a:tcPr>
                </a:tc>
              </a:tr>
              <a:tr h="617025">
                <a:tc>
                  <a:txBody>
                    <a:bodyPr/>
                    <a:lstStyle/>
                    <a:p>
                      <a:pPr lvl="2" indent="685800" algn="l">
                        <a:defRPr b="0" cap="none" spc="0" sz="1900" u="sng">
                          <a:latin typeface="Avenir Medium"/>
                          <a:ea typeface="Avenir Medium"/>
                          <a:cs typeface="Avenir Medium"/>
                          <a:sym typeface="Avenir Medium"/>
                        </a:defRPr>
                      </a:pPr>
                      <a:r>
                        <a:rPr u="none"/>
                        <a:t>R(0)</a:t>
                      </a:r>
                    </a:p>
                  </a:txBody>
                  <a:tcPr marL="50800" marR="50800" marT="50800" marB="50800" anchor="ctr" anchorCtr="0" horzOverflow="overflow"/>
                </a:tc>
                <a:tc>
                  <a:txBody>
                    <a:bodyPr/>
                    <a:lstStyle/>
                    <a:p>
                      <a:pPr defTabSz="914400">
                        <a:defRPr cap="none" spc="0" sz="1800">
                          <a:solidFill>
                            <a:srgbClr val="000000"/>
                          </a:solidFill>
                        </a:defRPr>
                      </a:pPr>
                      <a:r>
                        <a:rPr sz="1500">
                          <a:solidFill>
                            <a:srgbClr val="5B5854"/>
                          </a:solidFill>
                          <a:sym typeface="Avenir Next Medium"/>
                        </a:rPr>
                        <a:t>1</a:t>
                      </a:r>
                    </a:p>
                  </a:txBody>
                  <a:tcPr marL="50800" marR="50800" marT="50800" marB="50800" anchor="ctr" anchorCtr="0" horzOverflow="overflow"/>
                </a:tc>
                <a:tc>
                  <a:txBody>
                    <a:bodyPr/>
                    <a:lstStyle/>
                    <a:p>
                      <a:pPr defTabSz="914400">
                        <a:defRPr cap="none" spc="0" sz="1800">
                          <a:solidFill>
                            <a:srgbClr val="000000"/>
                          </a:solidFill>
                        </a:defRPr>
                      </a:pPr>
                      <a:r>
                        <a:rPr sz="1500">
                          <a:solidFill>
                            <a:srgbClr val="5B5854"/>
                          </a:solidFill>
                          <a:sym typeface="Avenir Next Medium"/>
                        </a:rPr>
                        <a:t>3.0</a:t>
                      </a:r>
                    </a:p>
                  </a:txBody>
                  <a:tcPr marL="50800" marR="50800" marT="50800" marB="50800" anchor="ctr" anchorCtr="0" horzOverflow="overflow"/>
                </a:tc>
                <a:tc>
                  <a:txBody>
                    <a:bodyPr/>
                    <a:lstStyle/>
                    <a:p>
                      <a:pPr defTabSz="914400">
                        <a:defRPr cap="none" spc="0" sz="1800">
                          <a:solidFill>
                            <a:srgbClr val="000000"/>
                          </a:solidFill>
                        </a:defRPr>
                      </a:pPr>
                      <a:r>
                        <a:rPr sz="1500">
                          <a:solidFill>
                            <a:srgbClr val="5B5854"/>
                          </a:solidFill>
                          <a:sym typeface="Avenir Next Medium"/>
                        </a:rPr>
                        <a:t>2.4</a:t>
                      </a:r>
                    </a:p>
                  </a:txBody>
                  <a:tcPr marL="50800" marR="50800" marT="50800" marB="50800" anchor="ctr" anchorCtr="0" horzOverflow="overflow">
                    <a:lnR w="12700">
                      <a:miter lim="400000"/>
                    </a:lnR>
                  </a:tcPr>
                </a:tc>
              </a:tr>
              <a:tr h="617025">
                <a:tc>
                  <a:txBody>
                    <a:bodyPr/>
                    <a:lstStyle/>
                    <a:p>
                      <a:pPr lvl="2" indent="685800" algn="l">
                        <a:defRPr b="0" cap="none" spc="0" sz="1900" u="sng">
                          <a:latin typeface="Avenir Medium"/>
                          <a:ea typeface="Avenir Medium"/>
                          <a:cs typeface="Avenir Medium"/>
                          <a:sym typeface="Avenir Medium"/>
                        </a:defRPr>
                      </a:pPr>
                      <a:r>
                        <a:rPr u="none"/>
                        <a:t>I(0)</a:t>
                      </a:r>
                    </a:p>
                  </a:txBody>
                  <a:tcPr marL="50800" marR="50800" marT="50800" marB="50800" anchor="ctr" anchorCtr="0" horzOverflow="overflow">
                    <a:lnB w="12700">
                      <a:miter lim="400000"/>
                    </a:lnB>
                  </a:tcPr>
                </a:tc>
                <a:tc>
                  <a:txBody>
                    <a:bodyPr/>
                    <a:lstStyle/>
                    <a:p>
                      <a:pPr defTabSz="914400">
                        <a:defRPr cap="none" spc="0" sz="1800">
                          <a:solidFill>
                            <a:srgbClr val="000000"/>
                          </a:solidFill>
                        </a:defRPr>
                      </a:pPr>
                      <a:r>
                        <a:rPr sz="1500">
                          <a:solidFill>
                            <a:srgbClr val="5B5854"/>
                          </a:solidFill>
                          <a:sym typeface="Avenir Next Medium"/>
                        </a:rPr>
                        <a:t>1469</a:t>
                      </a:r>
                    </a:p>
                  </a:txBody>
                  <a:tcPr marL="50800" marR="50800" marT="50800" marB="50800" anchor="ctr" anchorCtr="0" horzOverflow="overflow">
                    <a:lnB w="12700">
                      <a:miter lim="400000"/>
                    </a:lnB>
                  </a:tcPr>
                </a:tc>
                <a:tc>
                  <a:txBody>
                    <a:bodyPr/>
                    <a:lstStyle/>
                    <a:p>
                      <a:pPr defTabSz="914400">
                        <a:defRPr cap="none" spc="0" sz="1800">
                          <a:solidFill>
                            <a:srgbClr val="000000"/>
                          </a:solidFill>
                        </a:defRPr>
                      </a:pPr>
                      <a:r>
                        <a:rPr sz="1500">
                          <a:solidFill>
                            <a:srgbClr val="5B5854"/>
                          </a:solidFill>
                          <a:sym typeface="Avenir Next Medium"/>
                        </a:rPr>
                        <a:t>144053</a:t>
                      </a:r>
                    </a:p>
                  </a:txBody>
                  <a:tcPr marL="50800" marR="50800" marT="50800" marB="50800" anchor="ctr" anchorCtr="0" horzOverflow="overflow">
                    <a:lnB w="12700">
                      <a:miter lim="400000"/>
                    </a:lnB>
                  </a:tcPr>
                </a:tc>
                <a:tc>
                  <a:txBody>
                    <a:bodyPr/>
                    <a:lstStyle/>
                    <a:p>
                      <a:pPr defTabSz="914400">
                        <a:defRPr cap="none" spc="0" sz="1800">
                          <a:solidFill>
                            <a:srgbClr val="000000"/>
                          </a:solidFill>
                        </a:defRPr>
                      </a:pPr>
                      <a:r>
                        <a:rPr sz="1500">
                          <a:solidFill>
                            <a:srgbClr val="5B5854"/>
                          </a:solidFill>
                          <a:sym typeface="Avenir Next Medium"/>
                        </a:rPr>
                        <a:t>3251</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屏幕快照 2020-12-18 下午9.23.45.png" descr="屏幕快照 2020-12-18 下午9.23.45.png"/>
          <p:cNvPicPr>
            <a:picLocks noChangeAspect="1"/>
          </p:cNvPicPr>
          <p:nvPr/>
        </p:nvPicPr>
        <p:blipFill>
          <a:blip r:embed="rId2">
            <a:extLst/>
          </a:blip>
          <a:stretch>
            <a:fillRect/>
          </a:stretch>
        </p:blipFill>
        <p:spPr>
          <a:xfrm>
            <a:off x="620745" y="825231"/>
            <a:ext cx="7442995" cy="2379776"/>
          </a:xfrm>
          <a:prstGeom prst="rect">
            <a:avLst/>
          </a:prstGeom>
          <a:ln w="12700">
            <a:miter lim="400000"/>
          </a:ln>
        </p:spPr>
      </p:pic>
      <p:pic>
        <p:nvPicPr>
          <p:cNvPr id="176" name="屏幕快照 2020-12-18 下午9.24.38.png" descr="屏幕快照 2020-12-18 下午9.24.38.png"/>
          <p:cNvPicPr>
            <a:picLocks noChangeAspect="1"/>
          </p:cNvPicPr>
          <p:nvPr/>
        </p:nvPicPr>
        <p:blipFill>
          <a:blip r:embed="rId3">
            <a:extLst/>
          </a:blip>
          <a:stretch>
            <a:fillRect/>
          </a:stretch>
        </p:blipFill>
        <p:spPr>
          <a:xfrm>
            <a:off x="4615944" y="3473308"/>
            <a:ext cx="7775709" cy="2512053"/>
          </a:xfrm>
          <a:prstGeom prst="rect">
            <a:avLst/>
          </a:prstGeom>
          <a:ln w="12700">
            <a:miter lim="400000"/>
          </a:ln>
        </p:spPr>
      </p:pic>
      <p:pic>
        <p:nvPicPr>
          <p:cNvPr id="177" name="屏幕快照 2020-12-18 下午9.26.13.png" descr="屏幕快照 2020-12-18 下午9.26.13.png"/>
          <p:cNvPicPr>
            <a:picLocks noChangeAspect="1"/>
          </p:cNvPicPr>
          <p:nvPr/>
        </p:nvPicPr>
        <p:blipFill>
          <a:blip r:embed="rId4">
            <a:extLst/>
          </a:blip>
          <a:srcRect l="0" t="0" r="0" b="0"/>
          <a:stretch>
            <a:fillRect/>
          </a:stretch>
        </p:blipFill>
        <p:spPr>
          <a:xfrm>
            <a:off x="620745" y="6397545"/>
            <a:ext cx="7443061" cy="2510532"/>
          </a:xfrm>
          <a:prstGeom prst="rect">
            <a:avLst/>
          </a:prstGeom>
          <a:ln w="12700">
            <a:miter lim="400000"/>
          </a:ln>
        </p:spPr>
      </p:pic>
      <p:sp>
        <p:nvSpPr>
          <p:cNvPr id="178" name="Similar to actual cumulative curve but not shown an obvious fluctuate…"/>
          <p:cNvSpPr txBox="1"/>
          <p:nvPr/>
        </p:nvSpPr>
        <p:spPr>
          <a:xfrm>
            <a:off x="8278929" y="1023784"/>
            <a:ext cx="3930446" cy="179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190500" indent="-190500" algn="l">
              <a:buClr>
                <a:srgbClr val="9A958E"/>
              </a:buClr>
              <a:buSzPct val="75000"/>
              <a:buChar char="•"/>
              <a:defRPr sz="1400"/>
            </a:pPr>
            <a:r>
              <a:t>Similar to actual cumulative curve but not shown an obvious fluctuate</a:t>
            </a:r>
          </a:p>
          <a:p>
            <a:pPr marL="190500" indent="-190500" algn="l">
              <a:buClr>
                <a:srgbClr val="9A958E"/>
              </a:buClr>
              <a:buSzPct val="75000"/>
              <a:buChar char="•"/>
              <a:defRPr sz="1400"/>
            </a:pPr>
            <a:r>
              <a:t>The validity of the results relies on the associated assumptions of the SIR model which may be violated, unreported cases as well as the inbound and outbound travellers would make the model fitting flawed</a:t>
            </a:r>
          </a:p>
        </p:txBody>
      </p:sp>
      <p:sp>
        <p:nvSpPr>
          <p:cNvPr id="179" name="Projection line is much lower than the actual line, and shows a slow-growth trend, after almost one year, the cumulative COVID19 cases in Canada is not over than 50000 people.…"/>
          <p:cNvSpPr txBox="1"/>
          <p:nvPr/>
        </p:nvSpPr>
        <p:spPr>
          <a:xfrm>
            <a:off x="744961" y="3472034"/>
            <a:ext cx="3753312" cy="251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190500" indent="-190500" algn="l">
              <a:buClr>
                <a:srgbClr val="9A958E"/>
              </a:buClr>
              <a:buSzPct val="75000"/>
              <a:buChar char="•"/>
              <a:defRPr sz="1400"/>
            </a:pPr>
            <a:r>
              <a:t>Projection line is much lower than the actual line, and shows a slow-growth trend, after almost one year, the cumulative COVID19 cases in Canada is not over than 50000 people.</a:t>
            </a:r>
          </a:p>
          <a:p>
            <a:pPr marL="190500" indent="-190500" algn="l">
              <a:buClr>
                <a:srgbClr val="9A958E"/>
              </a:buClr>
              <a:buSzPct val="75000"/>
              <a:buChar char="•"/>
              <a:defRPr sz="1400"/>
            </a:pPr>
            <a:r>
              <a:t>The best case happen for government promulgates effective policies in correct time slot, and all people follow the rules, new vaccine is developed to effective cure the disease.</a:t>
            </a:r>
          </a:p>
        </p:txBody>
      </p:sp>
      <p:sp>
        <p:nvSpPr>
          <p:cNvPr id="180" name="At that time, the confirm cases show a fast increase trend, some people do not wear mask, most than one parade per every week, shopping malls are filled with people. The protective policies are not playing their roles.…"/>
          <p:cNvSpPr txBox="1"/>
          <p:nvPr/>
        </p:nvSpPr>
        <p:spPr>
          <a:xfrm>
            <a:off x="8278929" y="6395560"/>
            <a:ext cx="3930446" cy="251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190500" indent="-190500" algn="l">
              <a:buClr>
                <a:srgbClr val="9A958E"/>
              </a:buClr>
              <a:buSzPct val="75000"/>
              <a:buChar char="•"/>
              <a:defRPr sz="1400"/>
            </a:pPr>
            <a:r>
              <a:t>At that time, the confirm cases show a fast increase trend, some people do not wear mask, most than one parade per every week, shopping malls are filled with people. The protective policies are not playing their roles.</a:t>
            </a:r>
          </a:p>
          <a:p>
            <a:pPr marL="190500" indent="-190500" algn="l">
              <a:buClr>
                <a:srgbClr val="9A958E"/>
              </a:buClr>
              <a:buSzPct val="75000"/>
              <a:buChar char="•"/>
              <a:defRPr sz="1400"/>
            </a:pPr>
            <a:r>
              <a:t>The projection line is much higher than the actual line, and shows a fast-growth trend, after almost one year, almost everyone in Canada will be infected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Relating COVID-19 Projections to Quebec"/>
          <p:cNvSpPr txBox="1"/>
          <p:nvPr/>
        </p:nvSpPr>
        <p:spPr>
          <a:xfrm>
            <a:off x="-1929155" y="246960"/>
            <a:ext cx="14976763"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b="1" sz="4000" u="sng">
                <a:latin typeface="+mn-lt"/>
                <a:ea typeface="+mn-ea"/>
                <a:cs typeface="+mn-cs"/>
                <a:sym typeface="Baskerville"/>
              </a:defRPr>
            </a:lvl1pPr>
          </a:lstStyle>
          <a:p>
            <a:pPr/>
            <a:r>
              <a:t>Relating COVID-19 Projections to Quebec</a:t>
            </a:r>
          </a:p>
        </p:txBody>
      </p:sp>
      <p:pic>
        <p:nvPicPr>
          <p:cNvPr id="183" name="屏幕快照 2020-12-18 下午9.32.02.png" descr="屏幕快照 2020-12-18 下午9.32.02.png"/>
          <p:cNvPicPr>
            <a:picLocks noChangeAspect="1"/>
          </p:cNvPicPr>
          <p:nvPr/>
        </p:nvPicPr>
        <p:blipFill>
          <a:blip r:embed="rId2">
            <a:extLst/>
          </a:blip>
          <a:stretch>
            <a:fillRect/>
          </a:stretch>
        </p:blipFill>
        <p:spPr>
          <a:xfrm>
            <a:off x="590908" y="989054"/>
            <a:ext cx="8381667" cy="2759225"/>
          </a:xfrm>
          <a:prstGeom prst="rect">
            <a:avLst/>
          </a:prstGeom>
          <a:ln w="12700">
            <a:miter lim="400000"/>
          </a:ln>
        </p:spPr>
      </p:pic>
      <p:pic>
        <p:nvPicPr>
          <p:cNvPr id="184" name="屏幕快照 2020-12-18 下午9.33.48.png" descr="屏幕快照 2020-12-18 下午9.33.48.png"/>
          <p:cNvPicPr>
            <a:picLocks noChangeAspect="1"/>
          </p:cNvPicPr>
          <p:nvPr/>
        </p:nvPicPr>
        <p:blipFill>
          <a:blip r:embed="rId3">
            <a:extLst/>
          </a:blip>
          <a:stretch>
            <a:fillRect/>
          </a:stretch>
        </p:blipFill>
        <p:spPr>
          <a:xfrm>
            <a:off x="6826782" y="3804572"/>
            <a:ext cx="5711642" cy="1880260"/>
          </a:xfrm>
          <a:prstGeom prst="rect">
            <a:avLst/>
          </a:prstGeom>
          <a:ln w="12700">
            <a:miter lim="400000"/>
          </a:ln>
        </p:spPr>
      </p:pic>
      <p:pic>
        <p:nvPicPr>
          <p:cNvPr id="185" name="屏幕快照 2020-12-18 下午9.34.26.png" descr="屏幕快照 2020-12-18 下午9.34.26.png"/>
          <p:cNvPicPr>
            <a:picLocks noChangeAspect="1"/>
          </p:cNvPicPr>
          <p:nvPr/>
        </p:nvPicPr>
        <p:blipFill>
          <a:blip r:embed="rId4">
            <a:extLst/>
          </a:blip>
          <a:stretch>
            <a:fillRect/>
          </a:stretch>
        </p:blipFill>
        <p:spPr>
          <a:xfrm>
            <a:off x="6852740" y="5713265"/>
            <a:ext cx="5711642" cy="1856639"/>
          </a:xfrm>
          <a:prstGeom prst="rect">
            <a:avLst/>
          </a:prstGeom>
          <a:ln w="12700">
            <a:miter lim="400000"/>
          </a:ln>
        </p:spPr>
      </p:pic>
      <p:pic>
        <p:nvPicPr>
          <p:cNvPr id="186" name="屏幕快照 2020-12-18 下午9.35.02.png" descr="屏幕快照 2020-12-18 下午9.35.02.png"/>
          <p:cNvPicPr>
            <a:picLocks noChangeAspect="1"/>
          </p:cNvPicPr>
          <p:nvPr/>
        </p:nvPicPr>
        <p:blipFill>
          <a:blip r:embed="rId5">
            <a:extLst/>
          </a:blip>
          <a:stretch>
            <a:fillRect/>
          </a:stretch>
        </p:blipFill>
        <p:spPr>
          <a:xfrm>
            <a:off x="6880807" y="7598337"/>
            <a:ext cx="5731709" cy="1844198"/>
          </a:xfrm>
          <a:prstGeom prst="rect">
            <a:avLst/>
          </a:prstGeom>
          <a:ln w="12700">
            <a:miter lim="400000"/>
          </a:ln>
        </p:spPr>
      </p:pic>
      <p:sp>
        <p:nvSpPr>
          <p:cNvPr id="187" name="There are total thirteen policies list in the Quebec COVID19 cumulative curve…"/>
          <p:cNvSpPr txBox="1"/>
          <p:nvPr/>
        </p:nvSpPr>
        <p:spPr>
          <a:xfrm>
            <a:off x="9161374" y="1593966"/>
            <a:ext cx="299392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190500" indent="-190500" algn="l">
              <a:buClr>
                <a:srgbClr val="9A958E"/>
              </a:buClr>
              <a:buSzPct val="75000"/>
              <a:buChar char="•"/>
              <a:defRPr sz="1400"/>
            </a:pPr>
            <a:r>
              <a:t>There are total thirteen policies list in the Quebec COVID19 cumulative curve</a:t>
            </a:r>
          </a:p>
          <a:p>
            <a:pPr marL="190500" indent="-190500" algn="l">
              <a:buClr>
                <a:srgbClr val="9A958E"/>
              </a:buClr>
              <a:buSzPct val="75000"/>
              <a:buChar char="•"/>
              <a:defRPr sz="1400"/>
            </a:pPr>
            <a:r>
              <a:t>The three plots  below cut the a period of time that behind some policies promulgate.</a:t>
            </a:r>
          </a:p>
        </p:txBody>
      </p:sp>
      <p:sp>
        <p:nvSpPr>
          <p:cNvPr id="188" name="The trend of COVID19 cumulative cases after lockdown in Quebec is similar to the best projection curve. It tells that the lockdown policy is useful to control the COVID19 spread. Within one month, the total infection is under 15000 cases. This situation is not only depend on the lockdown policy, at the same time period, the flight cancellation begin and large event cancelled, etc. These policies also help to slow down the growth confirm cases.…"/>
          <p:cNvSpPr txBox="1"/>
          <p:nvPr/>
        </p:nvSpPr>
        <p:spPr>
          <a:xfrm>
            <a:off x="295136" y="3702972"/>
            <a:ext cx="6570663" cy="565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190500" indent="-190500" algn="l">
              <a:buClr>
                <a:srgbClr val="9A958E"/>
              </a:buClr>
              <a:buSzPct val="75000"/>
              <a:buChar char="•"/>
              <a:defRPr sz="1400"/>
            </a:pPr>
            <a:r>
              <a:t>The trend of COVID19 cumulative cases after lockdown in Quebec is similar to the best projection curve. It tells that the lockdown policy is useful to control the COVID19 spread. Within one month, the total infection is under 15000 cases. This situation is not only depend on the lockdown policy, at the same time period, the flight cancellation begin and large event cancelled, etc. These policies also help to slow down the growth confirm cases.</a:t>
            </a:r>
          </a:p>
          <a:p>
            <a:pPr algn="l">
              <a:defRPr sz="1400"/>
            </a:pPr>
          </a:p>
          <a:p>
            <a:pPr marL="190500" indent="-190500" algn="l">
              <a:buClr>
                <a:srgbClr val="9A958E"/>
              </a:buClr>
              <a:buSzPct val="75000"/>
              <a:buChar char="•"/>
              <a:defRPr sz="1400"/>
            </a:pPr>
            <a:r>
              <a:t>The trend of COVID19 cumulative cases after mask requirement in Quebec is similar to the best projection curve. It tells that the mask requirement policy is useful to control the COVID19 spread. Within one month, the total infection within 15000 cases. But during this time, at Jun 25, CBC reported a News that "Quebec stops publishing daily COVID-19 data despite leading country in number of cases", so that the dataset in these period may not accuracy, part of confirm cases are not recorded.</a:t>
            </a:r>
          </a:p>
          <a:p>
            <a:pPr algn="l">
              <a:defRPr sz="1400"/>
            </a:pPr>
          </a:p>
          <a:p>
            <a:pPr marL="190500" indent="-190500" algn="l">
              <a:buClr>
                <a:srgbClr val="9A958E"/>
              </a:buClr>
              <a:buSzPct val="75000"/>
              <a:buChar char="•"/>
              <a:defRPr sz="1400"/>
            </a:pPr>
            <a:r>
              <a:t>The trend of COVID19 cumulative cases after fine for refuse mask in Quebec is similar to the worst projection curve. It tells that the fine for refuse mask policy is not useful to control the COVID19 spread compared to other policies. Within one month, the total infection close to 20000 cases and show an exponential increase trend. The social situations during these time, gather a crowd over 200 people is allowed, public entertainments are reopened. The policy published time is not at the correct point and other reopen policies effect the infection number.</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Baskerville"/>
        <a:ea typeface="Baskerville"/>
        <a:cs typeface="Baskerville"/>
      </a:majorFont>
      <a:minorFont>
        <a:latin typeface="Baskerville"/>
        <a:ea typeface="Baskerville"/>
        <a:cs typeface="Baskerville"/>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Baskerville"/>
        <a:ea typeface="Baskerville"/>
        <a:cs typeface="Baskerville"/>
      </a:majorFont>
      <a:minorFont>
        <a:latin typeface="Baskerville"/>
        <a:ea typeface="Baskerville"/>
        <a:cs typeface="Baskerville"/>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